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1" r:id="rId5"/>
    <p:sldId id="302" r:id="rId6"/>
    <p:sldId id="303" r:id="rId7"/>
    <p:sldId id="304" r:id="rId8"/>
    <p:sldId id="294" r:id="rId9"/>
    <p:sldId id="297" r:id="rId10"/>
    <p:sldId id="296" r:id="rId11"/>
    <p:sldId id="300" r:id="rId12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8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orient="horz" pos="927" userDrawn="1">
          <p15:clr>
            <a:srgbClr val="A4A3A4"/>
          </p15:clr>
        </p15:guide>
        <p15:guide id="4" orient="horz" pos="4195" userDrawn="1">
          <p15:clr>
            <a:srgbClr val="A4A3A4"/>
          </p15:clr>
        </p15:guide>
        <p15:guide id="5" pos="7315" userDrawn="1">
          <p15:clr>
            <a:srgbClr val="A4A3A4"/>
          </p15:clr>
        </p15:guide>
        <p15:guide id="6" pos="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Golikov" initials="PG" lastIdx="1" clrIdx="0">
    <p:extLst>
      <p:ext uri="{19B8F6BF-5375-455C-9EA6-DF929625EA0E}">
        <p15:presenceInfo xmlns:p15="http://schemas.microsoft.com/office/powerpoint/2012/main" userId="S::pavel.golikov@aramcoinnovations.com::b46bcf6a-7d17-490a-9e98-d221adcd78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D0C"/>
    <a:srgbClr val="4FAF61"/>
    <a:srgbClr val="0033A0"/>
    <a:srgbClr val="008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76" y="60"/>
      </p:cViewPr>
      <p:guideLst>
        <p:guide orient="horz" pos="4058"/>
        <p:guide orient="horz" pos="1320"/>
        <p:guide orient="horz" pos="927"/>
        <p:guide orient="horz" pos="4195"/>
        <p:guide pos="7315"/>
        <p:guide pos="3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0F03F2FB-37B6-AC47-A337-5DCB979887EC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B4C23E8-98CB-724A-A9AF-180CFD5A8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47F87951-D65D-904A-8BFA-D8E288E9897E}" type="datetimeFigureOut">
              <a:rPr lang="en-US" smtClean="0"/>
              <a:t>12-Dec-19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39C3F2B8-5EF1-B94F-80BF-73F41E3E8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45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10B77-EB08-49B9-A57D-78AE2BAC6F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0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A_PPT_Covers_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11552"/>
            <a:ext cx="12192000" cy="4346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9" y="1373728"/>
            <a:ext cx="10974916" cy="1776301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20" y="3236918"/>
            <a:ext cx="5484283" cy="685277"/>
          </a:xfrm>
        </p:spPr>
        <p:txBody>
          <a:bodyPr/>
          <a:lstStyle>
            <a:lvl1pPr marL="0" indent="0" algn="l"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514" y="6373154"/>
            <a:ext cx="1981266" cy="192030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0E7CC5-5AA8-4F7E-B5C5-B247CB3AFAD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43" y="80840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2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61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7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4576132" y="3"/>
            <a:ext cx="7615869" cy="6864195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83" y="0"/>
            <a:ext cx="6591792" cy="68580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6562502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Font typeface="Arial"/>
              <a:buNone/>
              <a:def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338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93079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69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5486825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46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199941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6107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0" y="199939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8107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  <a:noFill/>
        </p:spPr>
        <p:txBody>
          <a:bodyPr vert="horz" lIns="0" tIns="45720" rIns="0" bIns="45720" rtlCol="0">
            <a:noAutofit/>
          </a:bodyPr>
          <a:lstStyle>
            <a:lvl1pPr marL="230188" indent="-230188">
              <a:buNone/>
              <a:defRPr lang="en-US" sz="1200" b="1" cap="none" dirty="0">
                <a:solidFill>
                  <a:srgbClr val="55565A"/>
                </a:solidFill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</a:p>
        </p:txBody>
      </p:sp>
      <p:pic>
        <p:nvPicPr>
          <p:cNvPr id="7" name="Picture 6" descr="Energy line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0650"/>
            <a:ext cx="12192000" cy="4027351"/>
          </a:xfrm>
          <a:prstGeom prst="rect">
            <a:avLst/>
          </a:prstGeom>
        </p:spPr>
      </p:pic>
      <p:pic>
        <p:nvPicPr>
          <p:cNvPr id="12" name="Picture 11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71316F5-26B9-4429-B459-4D2A461A917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56EF42-26F1-4CCA-AEC8-EFC6FA159F04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55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47370" y="645699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178B512-3A5B-4D98-8FBE-B55F696B0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44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trategic ven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5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4304"/>
            <a:ext cx="12192000" cy="3663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F26BAD5-E804-419A-8FD1-85A7B42B92C5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2" name="Рисунок 11" descr="cid:image002.png@01D50CA2.54629600">
            <a:extLst>
              <a:ext uri="{FF2B5EF4-FFF2-40B4-BE49-F238E27FC236}">
                <a16:creationId xmlns:a16="http://schemas.microsoft.com/office/drawing/2014/main" id="{670A29C3-CC5D-4A44-9BFE-357D3D2374C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38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research &amp;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6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65576"/>
            <a:ext cx="12192000" cy="3392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8" name="Рисунок 7" descr="cid:image002.png@01D50CA2.54629600">
            <a:extLst>
              <a:ext uri="{FF2B5EF4-FFF2-40B4-BE49-F238E27FC236}">
                <a16:creationId xmlns:a16="http://schemas.microsoft.com/office/drawing/2014/main" id="{D2E92FF4-4EBB-40B6-8A0A-E9E8FA9446B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712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entrepreneu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Triangle 6 Extern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36605"/>
            <a:ext cx="5520123" cy="3121395"/>
          </a:xfrm>
          <a:prstGeom prst="rect">
            <a:avLst/>
          </a:prstGeom>
        </p:spPr>
      </p:pic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43B181E-E493-4B34-A8D9-D1B7A3AC1CE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FE438173-1AD9-4F4F-84EE-5E0D8CC98706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439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id:image002.png@01D50CA2.54629600">
            <a:extLst>
              <a:ext uri="{FF2B5EF4-FFF2-40B4-BE49-F238E27FC236}">
                <a16:creationId xmlns:a16="http://schemas.microsoft.com/office/drawing/2014/main" id="{BAD6CD3F-08FE-46B5-BC17-C58C5E2BB609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339" y="2789853"/>
            <a:ext cx="2550756" cy="1067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5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7232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593079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42261" y="64416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E5F9ED7-B4D9-44CD-8556-78EC0BA70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5196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8137312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3079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986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2137317"/>
            <a:ext cx="2372319" cy="3916010"/>
          </a:xfrm>
        </p:spPr>
        <p:txBody>
          <a:bodyPr/>
          <a:lstStyle>
            <a:lvl1pPr marL="111125" indent="-111125">
              <a:spcBef>
                <a:spcPts val="300"/>
              </a:spcBef>
              <a:buFont typeface="+mj-lt"/>
              <a:buAutoNum type="arabicPeriod"/>
              <a:defRPr sz="1000">
                <a:solidFill>
                  <a:schemeClr val="tx2"/>
                </a:solidFill>
              </a:defRPr>
            </a:lvl1pPr>
            <a:lvl2pPr marL="111125" indent="0">
              <a:spcBef>
                <a:spcPts val="3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989612" y="1480828"/>
            <a:ext cx="8624176" cy="457180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395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54875" y="637525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8A740-BD69-419C-93A4-0C66BF768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8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75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0" y="256035"/>
            <a:ext cx="11018955" cy="824221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>
            <a:lvl1pPr marL="457200" indent="-457200">
              <a:spcBef>
                <a:spcPts val="1400"/>
              </a:spcBef>
              <a:buFont typeface="+mj-lt"/>
              <a:buAutoNum type="arabicPeriod"/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081" y="1480499"/>
            <a:ext cx="11018953" cy="4566704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81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67" r:id="rId5"/>
    <p:sldLayoutId id="2147483654" r:id="rId6"/>
    <p:sldLayoutId id="2147483655" r:id="rId7"/>
    <p:sldLayoutId id="2147483657" r:id="rId8"/>
    <p:sldLayoutId id="2147483651" r:id="rId9"/>
    <p:sldLayoutId id="2147483659" r:id="rId10"/>
    <p:sldLayoutId id="2147483666" r:id="rId11"/>
    <p:sldLayoutId id="2147483660" r:id="rId12"/>
    <p:sldLayoutId id="2147483661" r:id="rId13"/>
    <p:sldLayoutId id="2147483668" r:id="rId14"/>
    <p:sldLayoutId id="2147483669" r:id="rId15"/>
    <p:sldLayoutId id="2147483671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72" r:id="rId2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4025" indent="-22383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1719" y="831858"/>
            <a:ext cx="10974916" cy="1776301"/>
          </a:xfrm>
        </p:spPr>
        <p:txBody>
          <a:bodyPr/>
          <a:lstStyle/>
          <a:p>
            <a:r>
              <a:rPr lang="en-US" sz="3600" dirty="0"/>
              <a:t>Aramco Upstream Solutions Technathon 2019</a:t>
            </a:r>
            <a:br>
              <a:rPr lang="en-US" sz="3600" dirty="0"/>
            </a:br>
            <a:br>
              <a:rPr lang="en-US" sz="3600" dirty="0"/>
            </a:br>
            <a:r>
              <a:rPr lang="en-US" altLang="ru-RU" sz="3600" dirty="0">
                <a:solidFill>
                  <a:srgbClr val="47AF64"/>
                </a:solidFill>
              </a:rPr>
              <a:t>AI Challenge 3: Lithofacies classification based on rock image recognition using deep learning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1AE54-E95C-430B-8C94-37E388C7D2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Sergey Safonov</a:t>
            </a:r>
          </a:p>
          <a:p>
            <a:r>
              <a:rPr lang="en-US" dirty="0"/>
              <a:t>Program Director</a:t>
            </a:r>
          </a:p>
          <a:p>
            <a:r>
              <a:rPr lang="en-US" dirty="0"/>
              <a:t>Aramco Innovations</a:t>
            </a:r>
          </a:p>
        </p:txBody>
      </p:sp>
    </p:spTree>
    <p:extLst>
      <p:ext uri="{BB962C8B-B14F-4D97-AF65-F5344CB8AC3E}">
        <p14:creationId xmlns:p14="http://schemas.microsoft.com/office/powerpoint/2010/main" val="297752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E02551-ADE6-4222-8D0E-89211D170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Prospecting for hydrocarbon presence: Reservoir characterization</a:t>
            </a:r>
            <a:br>
              <a:rPr lang="en-US" dirty="0"/>
            </a:br>
            <a:r>
              <a:rPr lang="en-US" i="1" dirty="0"/>
              <a:t>Physical measurements and visual rock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EA16D-CB91-4A40-ACAB-17936A19E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99" y="1217396"/>
            <a:ext cx="2124719" cy="2124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278AE5-3A45-4299-AC97-546ECE2A8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496"/>
          <a:stretch/>
        </p:blipFill>
        <p:spPr>
          <a:xfrm>
            <a:off x="1728233" y="3342115"/>
            <a:ext cx="3207249" cy="2802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C1FD7-3AA4-4393-926F-537183B6B8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1158"/>
          <a:stretch/>
        </p:blipFill>
        <p:spPr>
          <a:xfrm>
            <a:off x="7514849" y="3342115"/>
            <a:ext cx="2067533" cy="2802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EFC895-D477-4542-A17E-8169F5E9F2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611"/>
          <a:stretch/>
        </p:blipFill>
        <p:spPr>
          <a:xfrm>
            <a:off x="7176165" y="1149660"/>
            <a:ext cx="2667625" cy="22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99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888ABD-58FE-4E50-98E9-91E6F00B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core analysis: lithotype classification</a:t>
            </a:r>
            <a:br>
              <a:rPr lang="en-US" dirty="0"/>
            </a:br>
            <a:r>
              <a:rPr lang="en-US" dirty="0"/>
              <a:t>       </a:t>
            </a:r>
            <a:r>
              <a:rPr lang="en-US" i="1" dirty="0"/>
              <a:t>Manual work by a geologist         vs             Automated 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731F3-96B5-4EB6-A4BF-8464283A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963" y="2735395"/>
            <a:ext cx="4514706" cy="2541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272AC-16BF-40AD-9531-94B37578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90" y="3702268"/>
            <a:ext cx="3066011" cy="2301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99056F-832F-4DF3-A78D-F5294A607F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5652" b="18939"/>
          <a:stretch/>
        </p:blipFill>
        <p:spPr>
          <a:xfrm>
            <a:off x="6809963" y="1920052"/>
            <a:ext cx="4514706" cy="684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93E31E-778D-4F65-864E-7471C2047E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2" t="29136" r="19710" b="10742"/>
          <a:stretch/>
        </p:blipFill>
        <p:spPr>
          <a:xfrm>
            <a:off x="1527693" y="1435045"/>
            <a:ext cx="3225801" cy="19346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C350A7-2B60-48CE-877F-AEAADD91092C}"/>
              </a:ext>
            </a:extLst>
          </p:cNvPr>
          <p:cNvSpPr txBox="1"/>
          <p:nvPr/>
        </p:nvSpPr>
        <p:spPr>
          <a:xfrm>
            <a:off x="2607434" y="3397500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Lithology log</a:t>
            </a:r>
          </a:p>
        </p:txBody>
      </p:sp>
    </p:spTree>
    <p:extLst>
      <p:ext uri="{BB962C8B-B14F-4D97-AF65-F5344CB8AC3E}">
        <p14:creationId xmlns:p14="http://schemas.microsoft.com/office/powerpoint/2010/main" val="254153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0445-0E30-485C-AF17-3607004A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rock lithotyping</a:t>
            </a:r>
            <a:br>
              <a:rPr lang="en-US" dirty="0"/>
            </a:br>
            <a:r>
              <a:rPr lang="en-US" i="1" dirty="0"/>
              <a:t>Linked well log and core image lithology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58726-F030-49DB-8A4A-B022C82729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8295" y="1244599"/>
            <a:ext cx="3833782" cy="4751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B71B9-7A20-4EBA-A762-C86C0A7A0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9" t="17025" r="56443" b="6978"/>
          <a:stretch/>
        </p:blipFill>
        <p:spPr>
          <a:xfrm>
            <a:off x="8363415" y="2156792"/>
            <a:ext cx="1244955" cy="32460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5EBDCA-CB20-437C-9029-F2F708E773CC}"/>
              </a:ext>
            </a:extLst>
          </p:cNvPr>
          <p:cNvSpPr txBox="1"/>
          <p:nvPr/>
        </p:nvSpPr>
        <p:spPr>
          <a:xfrm>
            <a:off x="9866729" y="2855838"/>
            <a:ext cx="15247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Image feature</a:t>
            </a:r>
          </a:p>
          <a:p>
            <a:pPr algn="ctr"/>
            <a:r>
              <a:rPr lang="en-US" sz="1600" b="1" dirty="0"/>
              <a:t>recognition</a:t>
            </a:r>
          </a:p>
          <a:p>
            <a:pPr algn="ctr"/>
            <a:r>
              <a:rPr lang="en-US" sz="1400" dirty="0"/>
              <a:t>Inclusions</a:t>
            </a:r>
          </a:p>
          <a:p>
            <a:pPr algn="ctr"/>
            <a:r>
              <a:rPr lang="en-US" sz="1400" dirty="0"/>
              <a:t>Rock texture</a:t>
            </a:r>
          </a:p>
          <a:p>
            <a:pPr algn="ctr"/>
            <a:r>
              <a:rPr lang="en-US" sz="1400" dirty="0"/>
              <a:t>Lamination</a:t>
            </a:r>
          </a:p>
          <a:p>
            <a:pPr algn="ctr"/>
            <a:r>
              <a:rPr lang="en-US" sz="1400" dirty="0"/>
              <a:t>RBG color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B4A70C-545F-441D-BFF0-856E2FD17B1D}"/>
              </a:ext>
            </a:extLst>
          </p:cNvPr>
          <p:cNvSpPr txBox="1"/>
          <p:nvPr/>
        </p:nvSpPr>
        <p:spPr>
          <a:xfrm>
            <a:off x="6286128" y="2418522"/>
            <a:ext cx="1983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Depth correlation</a:t>
            </a:r>
          </a:p>
          <a:p>
            <a:pPr algn="ctr"/>
            <a:r>
              <a:rPr lang="en-US" sz="1600" dirty="0"/>
              <a:t>Lithotype sequence</a:t>
            </a:r>
          </a:p>
          <a:p>
            <a:pPr algn="ctr"/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549D3B-C250-4D01-8CE3-9076FEAD70C7}"/>
              </a:ext>
            </a:extLst>
          </p:cNvPr>
          <p:cNvSpPr txBox="1"/>
          <p:nvPr/>
        </p:nvSpPr>
        <p:spPr>
          <a:xfrm>
            <a:off x="367061" y="2855838"/>
            <a:ext cx="17326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Well-log feature</a:t>
            </a:r>
          </a:p>
          <a:p>
            <a:pPr algn="ctr"/>
            <a:r>
              <a:rPr lang="en-US" sz="1600" b="1" dirty="0"/>
              <a:t>recognition</a:t>
            </a:r>
          </a:p>
          <a:p>
            <a:pPr algn="ctr"/>
            <a:r>
              <a:rPr lang="en-US" sz="1600" dirty="0"/>
              <a:t>Multivariant</a:t>
            </a:r>
          </a:p>
          <a:p>
            <a:pPr algn="ctr"/>
            <a:r>
              <a:rPr lang="en-US" sz="1600" dirty="0"/>
              <a:t>Clustering</a:t>
            </a:r>
          </a:p>
          <a:p>
            <a:pPr algn="ctr"/>
            <a:endParaRPr lang="en-US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0E048F-00C5-42FF-B5A2-3FAF23E87A10}"/>
              </a:ext>
            </a:extLst>
          </p:cNvPr>
          <p:cNvCxnSpPr/>
          <p:nvPr/>
        </p:nvCxnSpPr>
        <p:spPr>
          <a:xfrm>
            <a:off x="6121821" y="3856383"/>
            <a:ext cx="2405953" cy="0"/>
          </a:xfrm>
          <a:prstGeom prst="straightConnector1">
            <a:avLst/>
          </a:prstGeom>
          <a:ln w="12700" cmpd="sng">
            <a:solidFill>
              <a:srgbClr val="FF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85A05A-6000-4772-8CE1-075D872F080A}"/>
              </a:ext>
            </a:extLst>
          </p:cNvPr>
          <p:cNvCxnSpPr/>
          <p:nvPr/>
        </p:nvCxnSpPr>
        <p:spPr>
          <a:xfrm>
            <a:off x="6121821" y="3640668"/>
            <a:ext cx="2405953" cy="0"/>
          </a:xfrm>
          <a:prstGeom prst="straightConnector1">
            <a:avLst/>
          </a:prstGeom>
          <a:ln w="12700" cmpd="sng">
            <a:solidFill>
              <a:srgbClr val="7030A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268BDE-B8BB-4139-A8F1-A7B7160155D1}"/>
              </a:ext>
            </a:extLst>
          </p:cNvPr>
          <p:cNvCxnSpPr/>
          <p:nvPr/>
        </p:nvCxnSpPr>
        <p:spPr>
          <a:xfrm>
            <a:off x="6121821" y="3249519"/>
            <a:ext cx="2405953" cy="0"/>
          </a:xfrm>
          <a:prstGeom prst="straightConnector1">
            <a:avLst/>
          </a:prstGeom>
          <a:ln w="12700" cmpd="sng">
            <a:solidFill>
              <a:srgbClr val="7030A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E5284E-AFF0-43BC-9CB7-8A4A164A6F72}"/>
              </a:ext>
            </a:extLst>
          </p:cNvPr>
          <p:cNvCxnSpPr/>
          <p:nvPr/>
        </p:nvCxnSpPr>
        <p:spPr>
          <a:xfrm>
            <a:off x="6121821" y="4306957"/>
            <a:ext cx="2405953" cy="0"/>
          </a:xfrm>
          <a:prstGeom prst="straightConnector1">
            <a:avLst/>
          </a:prstGeom>
          <a:ln w="12700" cmpd="sng">
            <a:solidFill>
              <a:srgbClr val="FF0000"/>
            </a:solidFill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24919" y="1098862"/>
            <a:ext cx="7874000" cy="4403414"/>
          </a:xfrm>
        </p:spPr>
        <p:txBody>
          <a:bodyPr/>
          <a:lstStyle/>
          <a:p>
            <a:pPr algn="just"/>
            <a:r>
              <a:rPr lang="en-US" altLang="ru-RU" sz="2400" dirty="0"/>
              <a:t>Photographs of rock samples (cores) </a:t>
            </a:r>
          </a:p>
          <a:p>
            <a:pPr lvl="1" algn="just"/>
            <a:r>
              <a:rPr lang="en-US" altLang="ru-RU" sz="2000" dirty="0"/>
              <a:t>for all wells </a:t>
            </a:r>
          </a:p>
          <a:p>
            <a:pPr algn="just"/>
            <a:r>
              <a:rPr lang="en-US" altLang="ru-RU" sz="2400" dirty="0"/>
              <a:t>Lithology logs in pdf and/or jpg for wells</a:t>
            </a:r>
          </a:p>
          <a:p>
            <a:pPr lvl="1" algn="just"/>
            <a:r>
              <a:rPr lang="en-US" altLang="ru-RU" sz="2000" dirty="0"/>
              <a:t>for 6507/7/4, 6506/12/5 and 6406/3/2</a:t>
            </a:r>
          </a:p>
          <a:p>
            <a:pPr algn="just"/>
            <a:r>
              <a:rPr lang="en-US" altLang="ru-RU" sz="2400" dirty="0"/>
              <a:t>Well logs </a:t>
            </a:r>
          </a:p>
          <a:p>
            <a:pPr lvl="1" algn="just"/>
            <a:r>
              <a:rPr lang="en-US" altLang="ru-RU" sz="2000" dirty="0"/>
              <a:t>for all wells</a:t>
            </a:r>
          </a:p>
          <a:p>
            <a:pPr algn="just"/>
            <a:r>
              <a:rPr lang="en-US" altLang="ru-RU" sz="2400" dirty="0"/>
              <a:t>Grain size information for wells</a:t>
            </a:r>
          </a:p>
          <a:p>
            <a:pPr lvl="1" algn="just"/>
            <a:r>
              <a:rPr lang="en-US" altLang="ru-RU" sz="2000" dirty="0"/>
              <a:t>for 6507/7/4, 6506/12/5 and 6406/3/2 </a:t>
            </a:r>
          </a:p>
          <a:p>
            <a:pPr algn="just"/>
            <a:r>
              <a:rPr lang="en-US" altLang="ru-RU" sz="2400" dirty="0"/>
              <a:t>Lithostratigraphy table for general information</a:t>
            </a:r>
          </a:p>
          <a:p>
            <a:pPr lvl="1" algn="just"/>
            <a:r>
              <a:rPr lang="en-US" altLang="ru-RU" sz="2000" dirty="0"/>
              <a:t>for all wells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Data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7D2210-63D3-41DF-A495-B4EC8AEEC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04935" y="2198087"/>
            <a:ext cx="1896532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2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4D1CA8-A549-4CCF-B130-974F156B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3171" y="1758123"/>
            <a:ext cx="6653629" cy="3796009"/>
          </a:xfrm>
        </p:spPr>
        <p:txBody>
          <a:bodyPr/>
          <a:lstStyle/>
          <a:p>
            <a:r>
              <a:rPr lang="en-US" sz="2400" dirty="0"/>
              <a:t>Translate lithology logs from pdf or jpg to data readable format</a:t>
            </a:r>
          </a:p>
          <a:p>
            <a:r>
              <a:rPr lang="en-US" sz="2400" dirty="0"/>
              <a:t>Construct data science model for identifying multivariant features or clustering well log data </a:t>
            </a:r>
          </a:p>
          <a:p>
            <a:r>
              <a:rPr lang="en-US" sz="2400" dirty="0"/>
              <a:t>Train deep learning model to identify some features in core images per lithotypes</a:t>
            </a:r>
          </a:p>
          <a:p>
            <a:r>
              <a:rPr lang="en-US" sz="2400" dirty="0"/>
              <a:t>Build  multivariant correlation between log and image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30CE8-73A2-4A26-B1AE-664817BA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Details of the challenge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0346707-1C8B-4AFE-9E92-B5067C75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67248" y="2257810"/>
            <a:ext cx="2663345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9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10BB-970D-46A7-B3E8-2746301D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the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A753D-59C3-4DF9-B2B5-C3EDE5A15D73}"/>
              </a:ext>
            </a:extLst>
          </p:cNvPr>
          <p:cNvSpPr txBox="1"/>
          <p:nvPr/>
        </p:nvSpPr>
        <p:spPr>
          <a:xfrm>
            <a:off x="3838395" y="1240264"/>
            <a:ext cx="765287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Technical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CSV/excel files with depth regions of the linked lithological types obtained by joint well log and core image classification for Well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A presentation with the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Core image recognition per the corresponding lithofacies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Well log feature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Correlation model between log and image lithologic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Bonus: Identification of uncertainty for the lithotype correlation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DB097AF-C125-4ABE-8E0C-5141E81FF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69134" y="2774979"/>
            <a:ext cx="2493813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2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1C673-4AAC-433D-9AFF-340DE9CC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26" y="1480499"/>
            <a:ext cx="9624208" cy="456670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Leyla Ismailova </a:t>
            </a:r>
            <a:r>
              <a:rPr lang="en-US" sz="2000" dirty="0"/>
              <a:t>Aramco Moscow Global Research Center</a:t>
            </a:r>
          </a:p>
          <a:p>
            <a:pPr marL="0" indent="0">
              <a:buNone/>
            </a:pPr>
            <a:r>
              <a:rPr lang="en-US" sz="2000" u="sng" dirty="0"/>
              <a:t>Email:</a:t>
            </a:r>
            <a:r>
              <a:rPr lang="en-US" sz="2000" dirty="0"/>
              <a:t> Leyla.ismailova@aramcoinnovations.com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Sergey Safonov </a:t>
            </a:r>
            <a:r>
              <a:rPr lang="en-US" sz="2000" dirty="0"/>
              <a:t>Aramco Moscow Global Research Center</a:t>
            </a:r>
          </a:p>
          <a:p>
            <a:pPr marL="0" indent="0">
              <a:buNone/>
            </a:pPr>
            <a:r>
              <a:rPr lang="en-US" sz="2000" u="sng" dirty="0"/>
              <a:t>Email:</a:t>
            </a:r>
            <a:r>
              <a:rPr lang="en-US" sz="2000" dirty="0"/>
              <a:t> sergey.safonov@aramcoinnovations.com </a:t>
            </a:r>
            <a:r>
              <a:rPr lang="en-US" sz="2000" u="sng" dirty="0"/>
              <a:t>Phone</a:t>
            </a:r>
            <a:r>
              <a:rPr lang="en-US" sz="2000" dirty="0"/>
              <a:t>: +7 906 054 1631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A309B-92E4-4B2F-B788-78391036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matter experts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D87E0-F9CD-4153-9EC9-B3FFAF13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6" y="2423605"/>
            <a:ext cx="1157760" cy="115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897C0-5129-41BB-AB33-5F1E14D81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5" y="1265845"/>
            <a:ext cx="958031" cy="11577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94380119"/>
      </p:ext>
    </p:extLst>
  </p:cSld>
  <p:clrMapOvr>
    <a:masterClrMapping/>
  </p:clrMapOvr>
</p:sld>
</file>

<file path=ppt/theme/theme1.xml><?xml version="1.0" encoding="utf-8"?>
<a:theme xmlns:a="http://schemas.openxmlformats.org/drawingml/2006/main" name="SA_PPT_External">
  <a:themeElements>
    <a:clrScheme name="saudi aramco">
      <a:dk1>
        <a:srgbClr val="676A6E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676A6E"/>
      </a:accent5>
      <a:accent6>
        <a:srgbClr val="808080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C_PPT_Template" id="{4563827F-5A22-4453-89CD-F4F2898D1D73}" vid="{2891459E-B742-48D9-9F05-AC859D2BB9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D83A78ED56094BB97DF97748B04DE7" ma:contentTypeVersion="4" ma:contentTypeDescription="Create a new document." ma:contentTypeScope="" ma:versionID="5135aae04446377517695a2e5337e2c3">
  <xsd:schema xmlns:xsd="http://www.w3.org/2001/XMLSchema" xmlns:xs="http://www.w3.org/2001/XMLSchema" xmlns:p="http://schemas.microsoft.com/office/2006/metadata/properties" xmlns:ns3="cbda26b3-5071-481c-b00f-124814fd3f97" targetNamespace="http://schemas.microsoft.com/office/2006/metadata/properties" ma:root="true" ma:fieldsID="65c6aba1b3af4a78e3f59bcc603fb40e" ns3:_="">
    <xsd:import namespace="cbda26b3-5071-481c-b00f-124814fd3f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a26b3-5071-481c-b00f-124814fd3f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AC1285-BF55-4D96-A863-D99C32D0E98C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cbda26b3-5071-481c-b00f-124814fd3f97"/>
  </ds:schemaRefs>
</ds:datastoreItem>
</file>

<file path=customXml/itemProps2.xml><?xml version="1.0" encoding="utf-8"?>
<ds:datastoreItem xmlns:ds="http://schemas.openxmlformats.org/officeDocument/2006/customXml" ds:itemID="{53EA5E91-17A3-47FB-BB0B-80610107B6F4}">
  <ds:schemaRefs>
    <ds:schemaRef ds:uri="cbda26b3-5071-481c-b00f-124814fd3f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552F078-7C96-4C64-971C-FAC1F32FD0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AIC_PPT_Template</Template>
  <TotalTime>284</TotalTime>
  <Words>253</Words>
  <Application>Microsoft Office PowerPoint</Application>
  <PresentationFormat>Widescreen</PresentationFormat>
  <Paragraphs>52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Lucida Grande</vt:lpstr>
      <vt:lpstr>Trebuchet MS</vt:lpstr>
      <vt:lpstr>SA_PPT_External</vt:lpstr>
      <vt:lpstr>Aramco Upstream Solutions Technathon 2019  AI Challenge 3: Lithofacies classification based on rock image recognition using deep learning</vt:lpstr>
      <vt:lpstr>Prospecting for hydrocarbon presence: Reservoir characterization Physical measurements and visual rock analysis</vt:lpstr>
      <vt:lpstr>Visual core analysis: lithotype classification        Manual work by a geologist         vs             Automated deep learning</vt:lpstr>
      <vt:lpstr>Automated rock lithotyping Linked well log and core image lithology classification</vt:lpstr>
      <vt:lpstr>Data</vt:lpstr>
      <vt:lpstr>Details of the challenge</vt:lpstr>
      <vt:lpstr>Evaluation of the performance</vt:lpstr>
      <vt:lpstr>Subject matter experts</vt:lpstr>
    </vt:vector>
  </TitlesOfParts>
  <Company>Lippincott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Lithofacies classification based on rock image recognition using deep learning</dc:title>
  <dc:creator>Leyla Ismailova</dc:creator>
  <cp:keywords>Company General Use</cp:keywords>
  <cp:lastModifiedBy>Sergey Safonov</cp:lastModifiedBy>
  <cp:revision>24</cp:revision>
  <cp:lastPrinted>2018-06-05T12:53:13Z</cp:lastPrinted>
  <dcterms:created xsi:type="dcterms:W3CDTF">2019-12-05T13:36:20Z</dcterms:created>
  <dcterms:modified xsi:type="dcterms:W3CDTF">2019-12-12T19:26:01Z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4cdded9c-e74d-4234-bdb4-6adac667388f</vt:lpwstr>
  </property>
  <property fmtid="{D5CDD505-2E9C-101B-9397-08002B2CF9AE}" pid="3" name="Editor">
    <vt:lpwstr>bakuliav</vt:lpwstr>
  </property>
  <property fmtid="{D5CDD505-2E9C-101B-9397-08002B2CF9AE}" pid="4" name="Last Modification date">
    <vt:lpwstr>2018-09-11</vt:lpwstr>
  </property>
  <property fmtid="{D5CDD505-2E9C-101B-9397-08002B2CF9AE}" pid="5" name="Last Modification time">
    <vt:lpwstr>4:10:33 PM</vt:lpwstr>
  </property>
  <property fmtid="{D5CDD505-2E9C-101B-9397-08002B2CF9AE}" pid="6" name="Classification">
    <vt:lpwstr>CompanyGeneralUse</vt:lpwstr>
  </property>
  <property fmtid="{D5CDD505-2E9C-101B-9397-08002B2CF9AE}" pid="7" name="ContentTypeId">
    <vt:lpwstr>0x0101000AD83A78ED56094BB97DF97748B04DE7</vt:lpwstr>
  </property>
</Properties>
</file>